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67" r:id="rId4"/>
    <p:sldId id="263" r:id="rId5"/>
    <p:sldId id="280" r:id="rId6"/>
    <p:sldId id="269" r:id="rId7"/>
    <p:sldId id="261" r:id="rId8"/>
    <p:sldId id="260" r:id="rId9"/>
    <p:sldId id="265" r:id="rId10"/>
    <p:sldId id="282" r:id="rId11"/>
    <p:sldId id="259" r:id="rId12"/>
    <p:sldId id="284" r:id="rId13"/>
    <p:sldId id="285" r:id="rId14"/>
    <p:sldId id="288" r:id="rId15"/>
    <p:sldId id="289" r:id="rId16"/>
    <p:sldId id="274" r:id="rId17"/>
  </p:sldIdLst>
  <p:sldSz cx="12192000" cy="6858000"/>
  <p:notesSz cx="6858000" cy="9144000"/>
  <p:embeddedFontLs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等线" panose="0201060003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C5E2"/>
    <a:srgbClr val="01203C"/>
    <a:srgbClr val="4489C8"/>
    <a:srgbClr val="081A3D"/>
    <a:srgbClr val="BFBFBF"/>
    <a:srgbClr val="689DC8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53" y="792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9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项目推近资源 2"/>
          <p:cNvPicPr>
            <a:picLocks noChangeAspect="1"/>
          </p:cNvPicPr>
          <p:nvPr userDrawn="1"/>
        </p:nvPicPr>
        <p:blipFill>
          <a:blip r:embed="rId2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8" name="图片 7" descr="项目推近资源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3385" y="1842135"/>
            <a:ext cx="1205230" cy="1205230"/>
          </a:xfrm>
          <a:prstGeom prst="ellipse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项目推近资源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385310" cy="1048385"/>
          </a:xfrm>
          <a:prstGeom prst="rect">
            <a:avLst/>
          </a:prstGeom>
        </p:spPr>
      </p:pic>
      <p:pic>
        <p:nvPicPr>
          <p:cNvPr id="9" name="图片 8" descr="项目推近资源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 flipV="1">
            <a:off x="10497820" y="5157470"/>
            <a:ext cx="1694180" cy="1700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5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6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8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9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83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801495" y="2184400"/>
            <a:ext cx="8589010" cy="3049905"/>
            <a:chOff x="3933" y="2820"/>
            <a:chExt cx="13526" cy="4803"/>
          </a:xfrm>
        </p:grpSpPr>
        <p:sp>
          <p:nvSpPr>
            <p:cNvPr id="6" name="文本框 5"/>
            <p:cNvSpPr txBox="1"/>
            <p:nvPr/>
          </p:nvSpPr>
          <p:spPr>
            <a:xfrm>
              <a:off x="3933" y="2820"/>
              <a:ext cx="135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数据网络工程实践</a:t>
              </a:r>
              <a:endPara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804" y="6965"/>
              <a:ext cx="3784" cy="658"/>
            </a:xfrm>
            <a:prstGeom prst="roundRect">
              <a:avLst/>
            </a:prstGeom>
            <a:solidFill>
              <a:srgbClr val="4489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7" y="6996"/>
              <a:ext cx="33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演讲人：</a:t>
              </a: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A1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小组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9196" y="6241"/>
              <a:ext cx="3000" cy="29"/>
            </a:xfrm>
            <a:prstGeom prst="line">
              <a:avLst/>
            </a:prstGeom>
            <a:ln>
              <a:solidFill>
                <a:srgbClr val="4489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0" y="2864485"/>
            <a:ext cx="1414780" cy="1619250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8648065" y="2966720"/>
            <a:ext cx="1414780" cy="1619250"/>
            <a:chOff x="5627" y="4994"/>
            <a:chExt cx="2228" cy="2550"/>
          </a:xfrm>
        </p:grpSpPr>
        <p:sp>
          <p:nvSpPr>
            <p:cNvPr id="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1682115" y="2864485"/>
            <a:ext cx="1414780" cy="1619250"/>
            <a:chOff x="5627" y="4994"/>
            <a:chExt cx="2228" cy="2550"/>
          </a:xfrm>
        </p:grpSpPr>
        <p:sp>
          <p:nvSpPr>
            <p:cNvPr id="13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14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4489C8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45" name="Text Placeholder 4"/>
          <p:cNvSpPr txBox="1"/>
          <p:nvPr/>
        </p:nvSpPr>
        <p:spPr>
          <a:xfrm>
            <a:off x="1783715" y="3242945"/>
            <a:ext cx="1210945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网络排错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0" name="TextBox 21"/>
          <p:cNvSpPr txBox="1"/>
          <p:nvPr/>
        </p:nvSpPr>
        <p:spPr>
          <a:xfrm>
            <a:off x="1304990" y="1110225"/>
            <a:ext cx="2328369" cy="1550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连设备,用跳线把设备互联起来,把终端设备和网络设备互联,服务器与网络设备互联,检查网线,用show vlan/show run/show ip route命令检查,所得网络配置与预设计一致；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5229225" y="3053080"/>
            <a:ext cx="1210945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连通性测试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Text Placeholder 4"/>
          <p:cNvSpPr txBox="1"/>
          <p:nvPr/>
        </p:nvSpPr>
        <p:spPr>
          <a:xfrm>
            <a:off x="8757285" y="3285490"/>
            <a:ext cx="1210945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业务性能测试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graphicFrame>
        <p:nvGraphicFramePr>
          <p:cNvPr id="6" name="对象 -2147482623"/>
          <p:cNvGraphicFramePr>
            <a:graphicFrameLocks noChangeAspect="1"/>
          </p:cNvGraphicFramePr>
          <p:nvPr/>
        </p:nvGraphicFramePr>
        <p:xfrm>
          <a:off x="4591050" y="4749165"/>
          <a:ext cx="2785110" cy="168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6448425" imgH="3905250" progId="StaticMetafile">
                  <p:embed/>
                </p:oleObj>
              </mc:Choice>
              <mc:Fallback>
                <p:oleObj name="" r:id="rId1" imgW="6448425" imgH="3905250" progId="StaticMetafil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91050" y="4749165"/>
                        <a:ext cx="2785110" cy="16871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3"/>
          <p:cNvGraphicFramePr>
            <a:graphicFrameLocks noChangeAspect="1"/>
          </p:cNvGraphicFramePr>
          <p:nvPr/>
        </p:nvGraphicFramePr>
        <p:xfrm>
          <a:off x="7933055" y="463868"/>
          <a:ext cx="3101340" cy="1925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3716000" imgH="8572500" progId="StaticMetafile">
                  <p:embed/>
                </p:oleObj>
              </mc:Choice>
              <mc:Fallback>
                <p:oleObj name="" r:id="rId3" imgW="13716000" imgH="8572500" progId="StaticMetafil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3055" y="463868"/>
                        <a:ext cx="3101340" cy="19259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1"/>
          <p:cNvSpPr txBox="1"/>
          <p:nvPr/>
        </p:nvSpPr>
        <p:spPr>
          <a:xfrm>
            <a:off x="8355330" y="4958080"/>
            <a:ext cx="3500755" cy="774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财务部与财务数据库服务器的连通性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资源共享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Web访问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336550" y="3098482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连通性测试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部门内部）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8" y="1979124"/>
            <a:ext cx="9559429" cy="368960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336550" y="3098482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连通性测试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部门之间）</a:t>
            </a: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112" y="1624290"/>
            <a:ext cx="8495935" cy="440603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287983" y="3305941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78" y="1454433"/>
            <a:ext cx="4275582" cy="2370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9" y="1454433"/>
            <a:ext cx="3732542" cy="23706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38144" y="4077777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财务部访问财务服务器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74794" y="4123944"/>
            <a:ext cx="400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其他部门访问</a:t>
            </a:r>
            <a:r>
              <a:rPr lang="en-US" altLang="zh-CN" dirty="0"/>
              <a:t>web</a:t>
            </a:r>
            <a:r>
              <a:rPr lang="zh-CN" altLang="en-US" dirty="0"/>
              <a:t>服务器但无法访问财务服务器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40379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8 网络测试与验收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550" y="2773045"/>
            <a:ext cx="1632226" cy="1868122"/>
            <a:chOff x="5627" y="4994"/>
            <a:chExt cx="2228" cy="2550"/>
          </a:xfrm>
        </p:grpSpPr>
        <p:sp>
          <p:nvSpPr>
            <p:cNvPr id="34" name="Shape 1722"/>
            <p:cNvSpPr/>
            <p:nvPr/>
          </p:nvSpPr>
          <p:spPr>
            <a:xfrm rot="8100000">
              <a:off x="5627" y="5316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>
              <a:solidFill>
                <a:schemeClr val="bg1"/>
              </a:solidFill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  <p:sp>
          <p:nvSpPr>
            <p:cNvPr id="35" name="Shape 1729"/>
            <p:cNvSpPr/>
            <p:nvPr/>
          </p:nvSpPr>
          <p:spPr>
            <a:xfrm rot="8100000">
              <a:off x="5627" y="4994"/>
              <a:ext cx="2228" cy="2228"/>
            </a:xfrm>
            <a:prstGeom prst="roundRect">
              <a:avLst>
                <a:gd name="adj" fmla="val 15000"/>
              </a:avLst>
            </a:prstGeom>
            <a:solidFill>
              <a:srgbClr val="01203C"/>
            </a:solidFill>
            <a:ln w="285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思源黑体 CN Medium" panose="020B0600000000000000" charset="-122"/>
              </a:endParaRPr>
            </a:p>
          </p:txBody>
        </p:sp>
      </p:grpSp>
      <p:sp>
        <p:nvSpPr>
          <p:cNvPr id="15" name="Text Placeholder 4"/>
          <p:cNvSpPr txBox="1"/>
          <p:nvPr/>
        </p:nvSpPr>
        <p:spPr>
          <a:xfrm>
            <a:off x="287983" y="3305941"/>
            <a:ext cx="1729359" cy="10382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业务性测试</a:t>
            </a:r>
            <a:endParaRPr lang="en-US" altLang="zh-CN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2400" b="1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0873" y="1454433"/>
            <a:ext cx="3792992" cy="2370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74794" y="1473323"/>
            <a:ext cx="3732542" cy="23328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38144" y="4077777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成功访问</a:t>
            </a:r>
            <a:r>
              <a:rPr lang="en-US" altLang="zh-CN" dirty="0"/>
              <a:t>ftp</a:t>
            </a:r>
            <a:r>
              <a:rPr lang="zh-CN" altLang="en-US" dirty="0"/>
              <a:t>服务器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61762" y="4077777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访问实训室网站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801495" y="2184400"/>
            <a:ext cx="8589010" cy="3049905"/>
            <a:chOff x="3933" y="2820"/>
            <a:chExt cx="13526" cy="4803"/>
          </a:xfrm>
        </p:grpSpPr>
        <p:sp>
          <p:nvSpPr>
            <p:cNvPr id="6" name="文本框 5"/>
            <p:cNvSpPr txBox="1"/>
            <p:nvPr/>
          </p:nvSpPr>
          <p:spPr>
            <a:xfrm>
              <a:off x="3933" y="2820"/>
              <a:ext cx="135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汇报完毕，谢谢观看</a:t>
              </a:r>
              <a:endPara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804" y="6965"/>
              <a:ext cx="3784" cy="658"/>
            </a:xfrm>
            <a:prstGeom prst="roundRect">
              <a:avLst/>
            </a:prstGeom>
            <a:solidFill>
              <a:srgbClr val="4489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08" y="7004"/>
              <a:ext cx="34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演讲人：</a:t>
              </a: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A1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小组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9196" y="5121"/>
              <a:ext cx="3000" cy="29"/>
            </a:xfrm>
            <a:prstGeom prst="line">
              <a:avLst/>
            </a:prstGeom>
            <a:ln>
              <a:solidFill>
                <a:srgbClr val="4489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zh-CN" altLang="en-US" sz="3200" cap="all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任务分配</a:t>
            </a:r>
            <a:endParaRPr lang="zh-CN" altLang="en-US" sz="3200" cap="all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52243" y="1149477"/>
          <a:ext cx="74866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610"/>
                <a:gridCol w="47652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人员安排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子网划分及组网技术分析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胡姗、寇晨冉、柯善一、石慧峰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拓扑图绘制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寇晨冉、柯善一、石慧峰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胡姗、</a:t>
                      </a:r>
                      <a:r>
                        <a:rPr lang="zh-CN" altLang="en-US" sz="1800" dirty="0">
                          <a:sym typeface="+mn-ea"/>
                        </a:rPr>
                        <a:t>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设备配置及排错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寇晨冉、柯善一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物理网络排错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宋佳雨、李煜卉</a:t>
                      </a:r>
                      <a:endParaRPr lang="zh-CN" altLang="en-US" sz="1800" dirty="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胡姗、</a:t>
                      </a:r>
                      <a:r>
                        <a:rPr lang="zh-CN" altLang="en-US" sz="1800" dirty="0">
                          <a:sym typeface="+mn-ea"/>
                        </a:rPr>
                        <a:t>石慧峰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张婷婷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zh-CN" altLang="en-US" sz="1800" dirty="0">
                          <a:sym typeface="+mn-ea"/>
                        </a:rPr>
                        <a:t>梅颖、盛杰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叶玉菀、张婷婷、宋佳雨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连接性测试</a:t>
                      </a:r>
                      <a:r>
                        <a:rPr lang="en-US" altLang="zh-CN" dirty="0"/>
                        <a:t>A1-4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ym typeface="+mn-ea"/>
                        </a:rPr>
                        <a:t>梅颖、盛杰、李煜卉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业务性测试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叶玉菀、张婷婷、梅颖、盛杰</a:t>
                      </a:r>
                      <a:endParaRPr lang="en-US" altLang="zh-C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制作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宋佳雨、李煜卉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Administrator/AppData/Local/Temp/picturecompress_20220512142924/output_1.jpgoutput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000" y="2474595"/>
            <a:ext cx="5200650" cy="21012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09410" y="796290"/>
            <a:ext cx="4624705" cy="5266055"/>
            <a:chOff x="983" y="5680"/>
            <a:chExt cx="4535" cy="9647"/>
          </a:xfrm>
        </p:grpSpPr>
        <p:sp>
          <p:nvSpPr>
            <p:cNvPr id="13" name="矩形 12"/>
            <p:cNvSpPr/>
            <p:nvPr/>
          </p:nvSpPr>
          <p:spPr>
            <a:xfrm>
              <a:off x="983" y="5680"/>
              <a:ext cx="4535" cy="9647"/>
            </a:xfrm>
            <a:prstGeom prst="rect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41" y="5770"/>
              <a:ext cx="4220" cy="9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公司现状：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共有三栋楼,1号楼,2号楼,3号楼。各栋楼之间距离100米。该公司在外地有一个办事处。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1号楼分三层,作为行政办公楼,该楼包括综合办公室,财务部,人事部共有20台电脑分布在各个办公室中,具体分布是一层5台,二层10台,三层5台；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2号楼分五层,作为产品研发部、销售部和售后部,共有40台电脑,其中20台集中在研发部（三至五层）,设计室专设一个机房,销售部、售后部（一至二层）,各部门10台电脑。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 </a:t>
              </a: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3号楼分五层,作为生产车间,每层一个车间,每个车间3台电脑,共15台。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  <a:p>
              <a:pPr algn="just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办事处,包括综合办公室2台电脑、销售部7台电脑、售后部5台电脑。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36550" y="266700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1 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网络背景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2 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需求分析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2" name="MH_Desc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75690" y="16522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4489C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MH_Desc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75690" y="39509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01203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MH_Desc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00190" y="16522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01203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MH_Desc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00190" y="3950970"/>
            <a:ext cx="4434205" cy="1636395"/>
          </a:xfrm>
          <a:prstGeom prst="roundRect">
            <a:avLst>
              <a:gd name="adj" fmla="val 8912"/>
            </a:avLst>
          </a:prstGeom>
          <a:solidFill>
            <a:srgbClr val="4489C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72320" tIns="313011" rIns="272320" bIns="313011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</a:pPr>
            <a:endParaRPr lang="en-US" altLang="zh-CN" sz="36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86176" y="1728529"/>
            <a:ext cx="3895148" cy="1122478"/>
            <a:chOff x="4283652" y="1906329"/>
            <a:chExt cx="3895148" cy="1122478"/>
          </a:xfrm>
        </p:grpSpPr>
        <p:sp>
          <p:nvSpPr>
            <p:cNvPr id="39" name="PA-矩形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283652" y="2383012"/>
              <a:ext cx="3895148" cy="645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建立公司自己的网站,可向外界发布信息,并进行网络上的业务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40" name="PA-矩形 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1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386176" y="3976429"/>
            <a:ext cx="3895148" cy="1445693"/>
            <a:chOff x="4283652" y="1906329"/>
            <a:chExt cx="3895148" cy="1445693"/>
          </a:xfrm>
        </p:grpSpPr>
        <p:sp>
          <p:nvSpPr>
            <p:cNvPr id="42" name="PA-矩形 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283652" y="2383012"/>
              <a:ext cx="3895148" cy="969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公司内部网络实现资源共享,以提高工作效率。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财务部可以访问财务数据服务器,其他部门不能访问财务数据服务器。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43" name="PA-矩形 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3/4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960206" y="1728529"/>
            <a:ext cx="3895148" cy="1589203"/>
            <a:chOff x="4333182" y="1906329"/>
            <a:chExt cx="3895148" cy="1589203"/>
          </a:xfrm>
        </p:grpSpPr>
        <p:sp>
          <p:nvSpPr>
            <p:cNvPr id="46" name="PA-矩形 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333182" y="2203307"/>
              <a:ext cx="3895148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要求销售部、人事部、综合办公室可以连接Internet,与各企业保持联络,接受订单及发布本公司产品信息。其他部门都不能连接Internet,但要求公司内部有网络连接。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47" name="PA-矩形 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2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983701" y="3976429"/>
            <a:ext cx="3895148" cy="1445693"/>
            <a:chOff x="4356677" y="1906329"/>
            <a:chExt cx="3895148" cy="1445693"/>
          </a:xfrm>
        </p:grpSpPr>
        <p:sp>
          <p:nvSpPr>
            <p:cNvPr id="49" name="PA-矩形 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356677" y="2383012"/>
              <a:ext cx="3895148" cy="969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思源黑体 CN Medium" panose="020B0600000000000000" charset="-122"/>
                </a:rPr>
                <a:t>建立网络时应注意网络的扩展性,以方便日后的网络升级和增加计算机。但公司北部建立公司的数据库,如员工档案,业务计划。会议日程等。</a:t>
              </a:r>
              <a:endPara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思源黑体 CN Medium" panose="020B0600000000000000" charset="-122"/>
              </a:endParaRPr>
            </a:p>
          </p:txBody>
        </p:sp>
        <p:sp>
          <p:nvSpPr>
            <p:cNvPr id="55" name="PA-矩形 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402625" y="1906329"/>
              <a:ext cx="1657201" cy="46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思源黑体 CN Medium" panose="020B0600000000000000" charset="-122"/>
                </a:rPr>
                <a:t>5</a:t>
              </a:r>
              <a:endPara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思源黑体 CN Medium" panose="020B0600000000000000" charset="-122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5135880" y="2634615"/>
            <a:ext cx="1920875" cy="1920875"/>
          </a:xfrm>
          <a:prstGeom prst="ellipse">
            <a:avLst/>
          </a:prstGeom>
          <a:solidFill>
            <a:srgbClr val="4489C8"/>
          </a:solidFill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1" name="그룹 27"/>
          <p:cNvGrpSpPr/>
          <p:nvPr/>
        </p:nvGrpSpPr>
        <p:grpSpPr>
          <a:xfrm>
            <a:off x="5775325" y="3190875"/>
            <a:ext cx="634365" cy="75628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532" name="자유형: 도형 28"/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3" name="자유형: 도형 29"/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4" name="자유형: 도형 30"/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5" name="자유형: 도형 31"/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6" name="자유형: 도형 32"/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537" name="자유형: 도형 33"/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</p:grp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3 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子网划分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 descr="pexels-burst-3748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2205990"/>
            <a:ext cx="3616325" cy="266446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3952875" y="395605"/>
          <a:ext cx="7420610" cy="6052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845"/>
                <a:gridCol w="802640"/>
                <a:gridCol w="2339340"/>
                <a:gridCol w="1077595"/>
                <a:gridCol w="1560195"/>
                <a:gridCol w="848995"/>
              </a:tblGrid>
              <a:tr h="221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VLAN 号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VLAN 名称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IP 网段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默认网关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1">
                          <a:latin typeface="等线" panose="02010600030101010101" charset="-122"/>
                          <a:cs typeface="等线" panose="02010600030101010101" charset="-122"/>
                        </a:rPr>
                        <a:t>说明</a:t>
                      </a:r>
                      <a:endParaRPr lang="en-US" altLang="en-US" sz="1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419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XSSS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192.168.2.2/24-192.168.2.20/24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192.168.2.1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B1-1端口1-15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综合办公室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3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CWB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192.168.3.2/24-192.168.3.15/24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192.168.3.1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B1-1端口16-24S2800 B1-2端口 1-9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财务部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RSB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192.168.4.2/24-192.168.4.10/24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192.168.4.1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B1-2端口 10-20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人事部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5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YFB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192.168.5.2/24-192.168.5.30/24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192.168.5.1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B1-3端口 1-24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研发部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6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XSB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192.168.6.2/24-192.168.6.15/24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192.168.6.1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B1-4端口 1-12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销售部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7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SHB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192.168.7.2/24-192.168.7.15/24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192.168.7.1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S2800 B1-4端口 13-24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售后部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8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SCA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192.168.8.2/24-192.168.8.10/24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192.168.8.1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B1-1端口 1-6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9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192.168.9.2/24-192.168.9.10/24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192.168.9.1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B1-1端口 7-14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5530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SCC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192.168.10.2/24-192.168.10.10/24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B1-1端口 15-22S3800 B1-2端口 1-6S5800 B1-1端口 1-6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生产车间3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SCD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192.168.11.2/24-192.168.11.10/24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B1-2端口 7-14S5800 B1-1端口 7-14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4E7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SCE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192.168.12.2/24-192.168.12.10/24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S3800 B1-2端口 15-22S5800 B1-1端口 15-22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生产车间5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100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WEB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192.168.100.0/24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192.168.100.1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FR2600 B1-1端口24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WEB服务器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220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110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FTP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192.168.110.0/24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192.168.110.1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FR2600 B1-1端口11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FTP服务器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VLAN 120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CWBS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192.168.120.0/24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192.168.120.1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FR2600 B1-1端口10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cs typeface="等线" panose="02010600030101010101" charset="-122"/>
                        </a:rPr>
                        <a:t>财务服务器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8CB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335089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4 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组网技术分析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6" name="MH_Other_3"/>
          <p:cNvSpPr/>
          <p:nvPr>
            <p:custDataLst>
              <p:tags r:id="rId1"/>
            </p:custDataLst>
          </p:nvPr>
        </p:nvSpPr>
        <p:spPr>
          <a:xfrm>
            <a:off x="3985260" y="2272030"/>
            <a:ext cx="344170" cy="465455"/>
          </a:xfrm>
          <a:prstGeom prst="chevron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sym typeface="+mn-lt"/>
            </a:endParaRPr>
          </a:p>
        </p:txBody>
      </p:sp>
      <p:sp>
        <p:nvSpPr>
          <p:cNvPr id="17" name="MH_Other_4"/>
          <p:cNvSpPr/>
          <p:nvPr>
            <p:custDataLst>
              <p:tags r:id="rId2"/>
            </p:custDataLst>
          </p:nvPr>
        </p:nvSpPr>
        <p:spPr>
          <a:xfrm>
            <a:off x="7127875" y="2279650"/>
            <a:ext cx="342265" cy="465455"/>
          </a:xfrm>
          <a:prstGeom prst="chevron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sym typeface="+mn-lt"/>
            </a:endParaRPr>
          </a:p>
        </p:txBody>
      </p:sp>
      <p:sp>
        <p:nvSpPr>
          <p:cNvPr id="2" name="MH_Other_6"/>
          <p:cNvSpPr/>
          <p:nvPr>
            <p:custDataLst>
              <p:tags r:id="rId3"/>
            </p:custDataLst>
          </p:nvPr>
        </p:nvSpPr>
        <p:spPr>
          <a:xfrm>
            <a:off x="4906010" y="1706880"/>
            <a:ext cx="1534795" cy="1595755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rgbClr val="0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Bold" panose="020B0800000000000000" charset="-122"/>
              <a:ea typeface="思源黑体 CN Bold" panose="020B0800000000000000" charset="-122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31035" y="1706880"/>
            <a:ext cx="1536700" cy="1595120"/>
            <a:chOff x="3711" y="2688"/>
            <a:chExt cx="2420" cy="2512"/>
          </a:xfrm>
        </p:grpSpPr>
        <p:sp>
          <p:nvSpPr>
            <p:cNvPr id="18" name="MH_Other_5"/>
            <p:cNvSpPr/>
            <p:nvPr>
              <p:custDataLst>
                <p:tags r:id="rId4"/>
              </p:custDataLst>
            </p:nvPr>
          </p:nvSpPr>
          <p:spPr>
            <a:xfrm>
              <a:off x="3711" y="2688"/>
              <a:ext cx="2420" cy="2513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Bold" panose="020B0800000000000000" charset="-122"/>
                <a:ea typeface="思源黑体 CN Bold" panose="020B0800000000000000" charset="-122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779" y="2846"/>
              <a:ext cx="2197" cy="2197"/>
              <a:chOff x="3876298" y="2095747"/>
              <a:chExt cx="1628200" cy="1628200"/>
            </a:xfrm>
          </p:grpSpPr>
          <p:sp>
            <p:nvSpPr>
              <p:cNvPr id="8" name="MH_SubTitle_2"/>
              <p:cNvSpPr/>
              <p:nvPr>
                <p:custDataLst>
                  <p:tags r:id="rId5"/>
                </p:custDataLst>
              </p:nvPr>
            </p:nvSpPr>
            <p:spPr>
              <a:xfrm>
                <a:off x="3876298" y="2095747"/>
                <a:ext cx="1628200" cy="1628200"/>
              </a:xfrm>
              <a:prstGeom prst="ellipse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思源黑体 CN Bold" panose="020B0800000000000000" charset="-122"/>
                  <a:ea typeface="思源黑体 CN Bold" panose="020B0800000000000000" charset="-122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220258" y="2503752"/>
                <a:ext cx="940279" cy="830997"/>
              </a:xfrm>
              <a:prstGeom prst="rect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400">
                    <a:solidFill>
                      <a:schemeClr val="lt1"/>
                    </a:solidFill>
                    <a:latin typeface="思源黑体 CN Bold" panose="020B0800000000000000" charset="-122"/>
                    <a:ea typeface="思源黑体 CN Bold" panose="020B0800000000000000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dirty="0">
                    <a:sym typeface="+mn-lt"/>
                  </a:rPr>
                  <a:t>接入层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945380" y="1807210"/>
            <a:ext cx="1395095" cy="1395095"/>
            <a:chOff x="6654061" y="2095747"/>
            <a:chExt cx="1628199" cy="1628200"/>
          </a:xfrm>
        </p:grpSpPr>
        <p:sp>
          <p:nvSpPr>
            <p:cNvPr id="12" name="MH_SubTitle_3"/>
            <p:cNvSpPr/>
            <p:nvPr>
              <p:custDataLst>
                <p:tags r:id="rId6"/>
              </p:custDataLst>
            </p:nvPr>
          </p:nvSpPr>
          <p:spPr>
            <a:xfrm>
              <a:off x="6654061" y="2095747"/>
              <a:ext cx="1628199" cy="1628200"/>
            </a:xfrm>
            <a:prstGeom prst="ellipse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Bold" panose="020B0800000000000000" charset="-122"/>
                <a:ea typeface="思源黑体 CN Bold" panose="020B0800000000000000" charset="-122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803022" y="2514469"/>
              <a:ext cx="1401422" cy="830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2400">
                  <a:solidFill>
                    <a:schemeClr val="lt1"/>
                  </a:solidFill>
                  <a:latin typeface="思源黑体 CN Bold" panose="020B0800000000000000" charset="-122"/>
                  <a:ea typeface="思源黑体 CN Bold" panose="020B0800000000000000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>
                  <a:sym typeface="+mn-lt"/>
                </a:rPr>
                <a:t>核心汇聚层</a:t>
              </a:r>
              <a:endParaRPr lang="zh-CN" altLang="en-US">
                <a:sym typeface="+mn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565275" y="3559810"/>
            <a:ext cx="2268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cap="all" dirty="0">
                <a:solidFill>
                  <a:srgbClr val="4489C8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需要划分VLAN,配置Trunk</a:t>
            </a:r>
            <a:endParaRPr lang="zh-CN" altLang="en-US" b="1" cap="all" dirty="0">
              <a:solidFill>
                <a:srgbClr val="4489C8"/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585970" y="3466465"/>
            <a:ext cx="2268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cap="all">
                <a:solidFill>
                  <a:srgbClr val="081A3D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需要划分VLAN,配置虚拟局域网的IP,TRUNK,OSPF,ACL,(DHCP)。</a:t>
            </a:r>
            <a:endParaRPr lang="zh-CN" altLang="en-US" b="1" cap="all">
              <a:solidFill>
                <a:srgbClr val="081A3D"/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958455" y="3466465"/>
            <a:ext cx="226822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cap="all">
                <a:solidFill>
                  <a:srgbClr val="4489C8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设计一个园区网络的时候,园区网络的出口需要和运营商的网络进行对接,从而提供internet服务。</a:t>
            </a:r>
            <a:endParaRPr lang="zh-CN" altLang="en-US" b="1" cap="all">
              <a:solidFill>
                <a:srgbClr val="4489C8"/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324215" y="1706880"/>
            <a:ext cx="1536700" cy="1595755"/>
            <a:chOff x="3711" y="2688"/>
            <a:chExt cx="2420" cy="2513"/>
          </a:xfrm>
        </p:grpSpPr>
        <p:sp>
          <p:nvSpPr>
            <p:cNvPr id="22" name="MH_Other_5"/>
            <p:cNvSpPr/>
            <p:nvPr>
              <p:custDataLst>
                <p:tags r:id="rId7"/>
              </p:custDataLst>
            </p:nvPr>
          </p:nvSpPr>
          <p:spPr>
            <a:xfrm>
              <a:off x="3711" y="2688"/>
              <a:ext cx="2420" cy="2513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Bold" panose="020B0800000000000000" charset="-122"/>
                <a:ea typeface="思源黑体 CN Bold" panose="020B0800000000000000" charset="-122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79" y="2846"/>
              <a:ext cx="2197" cy="2197"/>
              <a:chOff x="3876298" y="2095747"/>
              <a:chExt cx="1628200" cy="1628200"/>
            </a:xfrm>
          </p:grpSpPr>
          <p:sp>
            <p:nvSpPr>
              <p:cNvPr id="24" name="MH_SubTitle_2"/>
              <p:cNvSpPr/>
              <p:nvPr>
                <p:custDataLst>
                  <p:tags r:id="rId8"/>
                </p:custDataLst>
              </p:nvPr>
            </p:nvSpPr>
            <p:spPr>
              <a:xfrm>
                <a:off x="3876298" y="2095747"/>
                <a:ext cx="1628200" cy="1628200"/>
              </a:xfrm>
              <a:prstGeom prst="ellipse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思源黑体 CN Bold" panose="020B0800000000000000" charset="-122"/>
                  <a:ea typeface="思源黑体 CN Bold" panose="020B0800000000000000" charset="-122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018589" y="2530774"/>
                <a:ext cx="1307303" cy="804095"/>
              </a:xfrm>
              <a:prstGeom prst="rect">
                <a:avLst/>
              </a:prstGeom>
              <a:solidFill>
                <a:srgbClr val="448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400">
                    <a:solidFill>
                      <a:schemeClr val="lt1"/>
                    </a:solidFill>
                    <a:latin typeface="思源黑体 CN Bold" panose="020B0800000000000000" charset="-122"/>
                    <a:ea typeface="思源黑体 CN Bold" panose="020B0800000000000000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>
                    <a:sym typeface="+mn-lt"/>
                  </a:rPr>
                  <a:t>网络出口层</a:t>
                </a:r>
                <a:endParaRPr lang="zh-CN" altLang="en-US">
                  <a:sym typeface="+mn-lt"/>
                </a:endParaRPr>
              </a:p>
            </p:txBody>
          </p:sp>
        </p:grpSp>
      </p:grp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350520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5 </a:t>
            </a:r>
            <a:r>
              <a:rPr lang="zh-CN" altLang="en-US" sz="3200" cap="all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网络设备选型</a:t>
            </a:r>
            <a:endParaRPr lang="zh-CN" altLang="en-US" sz="3200" cap="all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泪滴形 18"/>
          <p:cNvSpPr/>
          <p:nvPr/>
        </p:nvSpPr>
        <p:spPr>
          <a:xfrm>
            <a:off x="1503997" y="3038157"/>
            <a:ext cx="1170305" cy="1170305"/>
          </a:xfrm>
          <a:prstGeom prst="teardrop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泪滴形 19"/>
          <p:cNvSpPr/>
          <p:nvPr/>
        </p:nvSpPr>
        <p:spPr>
          <a:xfrm>
            <a:off x="1554162" y="5160327"/>
            <a:ext cx="1170305" cy="1170305"/>
          </a:xfrm>
          <a:prstGeom prst="teardrop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泪滴形 21"/>
          <p:cNvSpPr/>
          <p:nvPr/>
        </p:nvSpPr>
        <p:spPr>
          <a:xfrm>
            <a:off x="6350317" y="3038157"/>
            <a:ext cx="1170305" cy="1170305"/>
          </a:xfrm>
          <a:prstGeom prst="teardrop">
            <a:avLst/>
          </a:prstGeom>
          <a:solidFill>
            <a:srgbClr val="0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泪滴形 22"/>
          <p:cNvSpPr/>
          <p:nvPr/>
        </p:nvSpPr>
        <p:spPr>
          <a:xfrm>
            <a:off x="6400482" y="5160327"/>
            <a:ext cx="1170305" cy="1170305"/>
          </a:xfrm>
          <a:prstGeom prst="teardrop">
            <a:avLst/>
          </a:prstGeom>
          <a:solidFill>
            <a:srgbClr val="0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130232" y="2866707"/>
            <a:ext cx="2792730" cy="1084580"/>
            <a:chOff x="2438" y="2661"/>
            <a:chExt cx="4398" cy="1708"/>
          </a:xfrm>
        </p:grpSpPr>
        <p:sp>
          <p:nvSpPr>
            <p:cNvPr id="41" name="文本框 40"/>
            <p:cNvSpPr txBox="1"/>
            <p:nvPr/>
          </p:nvSpPr>
          <p:spPr>
            <a:xfrm>
              <a:off x="2438" y="2661"/>
              <a:ext cx="439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ym typeface="+mn-ea"/>
                </a:rPr>
                <a:t>四台S2800＋两台S3800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接入层交换机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  <a:alpha val="77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。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130232" y="4917757"/>
            <a:ext cx="2764790" cy="1084580"/>
            <a:chOff x="2438" y="2661"/>
            <a:chExt cx="4354" cy="1708"/>
          </a:xfrm>
        </p:grpSpPr>
        <p:sp>
          <p:nvSpPr>
            <p:cNvPr id="46" name="文本框 45"/>
            <p:cNvSpPr txBox="1"/>
            <p:nvPr/>
          </p:nvSpPr>
          <p:spPr>
            <a:xfrm>
              <a:off x="2438" y="2661"/>
              <a:ext cx="3752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>
                  <a:sym typeface="+mn-ea"/>
                </a:rPr>
                <a:t>FR2600-420-AC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路由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02917" y="2866707"/>
            <a:ext cx="2764790" cy="1084580"/>
            <a:chOff x="2438" y="2661"/>
            <a:chExt cx="4354" cy="1708"/>
          </a:xfrm>
        </p:grpSpPr>
        <p:sp>
          <p:nvSpPr>
            <p:cNvPr id="26" name="文本框 25"/>
            <p:cNvSpPr txBox="1"/>
            <p:nvPr/>
          </p:nvSpPr>
          <p:spPr>
            <a:xfrm>
              <a:off x="2438" y="2661"/>
              <a:ext cx="3752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>
                  <a:sym typeface="+mn-ea"/>
                </a:rPr>
                <a:t>S5800-28T-S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核心交换机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102917" y="4917757"/>
            <a:ext cx="2764790" cy="1084580"/>
            <a:chOff x="2438" y="2661"/>
            <a:chExt cx="4354" cy="1708"/>
          </a:xfrm>
        </p:grpSpPr>
        <p:sp>
          <p:nvSpPr>
            <p:cNvPr id="30" name="文本框 29"/>
            <p:cNvSpPr txBox="1"/>
            <p:nvPr/>
          </p:nvSpPr>
          <p:spPr>
            <a:xfrm>
              <a:off x="2438" y="2661"/>
              <a:ext cx="3752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服务器</a:t>
              </a: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38" y="3717"/>
              <a:ext cx="4354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ym typeface="+mn-ea"/>
                </a:rPr>
                <a:t>WEB</a:t>
              </a:r>
              <a:r>
                <a:rPr lang="en-US" altLang="zh-CN" sz="1400">
                  <a:sym typeface="+mn-ea"/>
                </a:rPr>
                <a:t>/FTP/</a:t>
              </a:r>
              <a:r>
                <a:rPr lang="zh-CN" altLang="en-US" sz="1400">
                  <a:sym typeface="+mn-ea"/>
                </a:rPr>
                <a:t>财务数据库服务器</a:t>
              </a:r>
              <a:endParaRPr lang="zh-CN" altLang="en-US" sz="1400">
                <a:solidFill>
                  <a:schemeClr val="tx1">
                    <a:lumMod val="65000"/>
                    <a:lumOff val="35000"/>
                    <a:alpha val="77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626" y="3598"/>
              <a:ext cx="1232" cy="119"/>
            </a:xfrm>
            <a:prstGeom prst="rect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자유형: 도형 171"/>
          <p:cNvSpPr/>
          <p:nvPr/>
        </p:nvSpPr>
        <p:spPr>
          <a:xfrm>
            <a:off x="1838642" y="3308032"/>
            <a:ext cx="503555" cy="5429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43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Calibri" panose="020F0502020204030204" charset="0"/>
            </a:endParaRPr>
          </a:p>
        </p:txBody>
      </p:sp>
      <p:grpSp>
        <p:nvGrpSpPr>
          <p:cNvPr id="36" name="그룹 404"/>
          <p:cNvGrpSpPr/>
          <p:nvPr/>
        </p:nvGrpSpPr>
        <p:grpSpPr>
          <a:xfrm>
            <a:off x="6683692" y="3302952"/>
            <a:ext cx="536575" cy="578485"/>
            <a:chOff x="5478406" y="1570402"/>
            <a:chExt cx="390525" cy="390525"/>
          </a:xfrm>
          <a:solidFill>
            <a:srgbClr val="FFFFFF"/>
          </a:solidFill>
        </p:grpSpPr>
        <p:sp>
          <p:nvSpPr>
            <p:cNvPr id="37" name="자유형: 도형 405"/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38" name="자유형: 도형 406"/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  <p:sp>
          <p:nvSpPr>
            <p:cNvPr id="39" name="자유형: 도형 407"/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43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Calibri" panose="020F0502020204030204" charset="0"/>
              </a:endParaRPr>
            </a:p>
          </p:txBody>
        </p:sp>
      </p:grpSp>
      <p:sp>
        <p:nvSpPr>
          <p:cNvPr id="892" name="자유형: 도형 444"/>
          <p:cNvSpPr/>
          <p:nvPr/>
        </p:nvSpPr>
        <p:spPr>
          <a:xfrm>
            <a:off x="6704012" y="5482272"/>
            <a:ext cx="513715" cy="51371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43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Calibri" panose="020F0502020204030204" charset="0"/>
            </a:endParaRPr>
          </a:p>
        </p:txBody>
      </p:sp>
      <p:pic>
        <p:nvPicPr>
          <p:cNvPr id="44" name="图形 61" descr="公文包"/>
          <p:cNvPicPr>
            <a:picLocks noChangeAspect="1"/>
          </p:cNvPicPr>
          <p:nvPr/>
        </p:nvPicPr>
        <p:blipFill>
          <a:blip r:embed="rId1" cstate="email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7537" y="5487352"/>
            <a:ext cx="503555" cy="503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38642" y="1326653"/>
            <a:ext cx="8323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四台S2800＋两台S3800作为六台接入层交换机,其中3800配置同2800；</a:t>
            </a:r>
            <a:endParaRPr lang="en-US" altLang="zh-CN" dirty="0"/>
          </a:p>
          <a:p>
            <a:pPr algn="l"/>
            <a:r>
              <a:rPr lang="zh-CN" altLang="en-US" dirty="0"/>
              <a:t>一台S5800-28T-S作为核心交换机；</a:t>
            </a:r>
            <a:endParaRPr lang="en-US" altLang="zh-CN" dirty="0"/>
          </a:p>
          <a:p>
            <a:pPr algn="l"/>
            <a:r>
              <a:rPr lang="zh-CN" altLang="en-US" dirty="0"/>
              <a:t>一台FR2600-420-AC作为路由；</a:t>
            </a:r>
            <a:endParaRPr lang="en-US" altLang="zh-CN" dirty="0"/>
          </a:p>
          <a:p>
            <a:pPr algn="l"/>
            <a:r>
              <a:rPr lang="zh-CN" altLang="en-US" dirty="0"/>
              <a:t>一台WEB服务器；一台FTP服务器；一台财务数据库服务器。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6 图纸设计</a:t>
            </a:r>
            <a:endParaRPr lang="en-US" altLang="zh-CN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1948815" y="1391285"/>
          <a:ext cx="8294370" cy="4974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16516350" imgH="9705975" progId="StaticMetafile">
                  <p:embed/>
                </p:oleObj>
              </mc:Choice>
              <mc:Fallback>
                <p:oleObj name="" r:id="rId1" imgW="16516350" imgH="9705975" progId="StaticMetafil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8815" y="1391285"/>
                        <a:ext cx="8294370" cy="497459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6550" y="262255"/>
            <a:ext cx="335089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3800"/>
              </a:lnSpc>
            </a:pPr>
            <a:r>
              <a:rPr lang="en-US" altLang="zh-CN" sz="3200" cap="all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7</a:t>
            </a:r>
            <a:r>
              <a:rPr lang="en-US" altLang="zh-CN" sz="3200" cap="all" dirty="0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 </a:t>
            </a:r>
            <a:r>
              <a:rPr lang="en-US" altLang="zh-CN" sz="3200" cap="all" dirty="0" err="1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网络实施</a:t>
            </a:r>
            <a:endParaRPr lang="zh-CN" altLang="en-US" sz="3200" cap="all" dirty="0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15" y="1070263"/>
            <a:ext cx="4130165" cy="5787737"/>
          </a:xfrm>
          <a:prstGeom prst="rect">
            <a:avLst/>
          </a:prstGeom>
        </p:spPr>
      </p:pic>
      <p:pic>
        <p:nvPicPr>
          <p:cNvPr id="26" name="图片 25"/>
          <p:cNvPicPr preferRelativeResize="0"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46" y="1144040"/>
            <a:ext cx="3824123" cy="535734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391546" y="2093976"/>
            <a:ext cx="387208" cy="832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91546" y="2990608"/>
            <a:ext cx="387208" cy="54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305494" y="2848616"/>
            <a:ext cx="1175065" cy="1110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111890" y="3959352"/>
            <a:ext cx="387208" cy="53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111890" y="5371685"/>
            <a:ext cx="387208" cy="64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77586" y="3122676"/>
            <a:ext cx="387208" cy="67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PLACING_PICTURE_USER_VIEWPORT" val="{&quot;height&quot;:2231,&quot;width&quot;:7557}"/>
</p:tagLst>
</file>

<file path=ppt/tags/tag12.xml><?xml version="1.0" encoding="utf-8"?>
<p:tagLst xmlns:p="http://schemas.openxmlformats.org/presentationml/2006/main">
  <p:tag name="KSO_WM_UNIT_PLACING_PICTURE_USER_VIEWPORT" val="{&quot;height&quot;:5883,&quot;width&quot;:5861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p="http://schemas.openxmlformats.org/presentationml/2006/main">
  <p:tag name="KSO_WM_UNIT_TABLE_BEAUTIFY" val="smartTable{c6e0f81f-03b9-4ece-b574-3c37bae974c2}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59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61.xml><?xml version="1.0" encoding="utf-8"?>
<p:tagLst xmlns:p="http://schemas.openxmlformats.org/presentationml/2006/main">
  <p:tag name="MH" val="20160511173824"/>
  <p:tag name="MH_LIBRARY" val="GRAPHIC"/>
  <p:tag name="MH_TYPE" val="Desc"/>
  <p:tag name="MH_ORDER" val="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TABLE_BEAUTIFY" val="smartTable{275fd1a9-f797-4dde-ae93-a073babfd50f}"/>
  <p:tag name="TABLE_ENDDRAG_ORIGIN_RECT" val="584*482"/>
  <p:tag name="TABLE_ENDDRAG_RECT" val="329*20*584*482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MH" val="20160511163204"/>
  <p:tag name="MH_LIBRARY" val="GRAPHIC"/>
  <p:tag name="MH_TYPE" val="Other"/>
  <p:tag name="MH_ORDER" val="3"/>
</p:tagLst>
</file>

<file path=ppt/tags/tag74.xml><?xml version="1.0" encoding="utf-8"?>
<p:tagLst xmlns:p="http://schemas.openxmlformats.org/presentationml/2006/main">
  <p:tag name="MH" val="20160511163204"/>
  <p:tag name="MH_LIBRARY" val="GRAPHIC"/>
  <p:tag name="MH_TYPE" val="Other"/>
  <p:tag name="MH_ORDER" val="4"/>
</p:tagLst>
</file>

<file path=ppt/tags/tag75.xml><?xml version="1.0" encoding="utf-8"?>
<p:tagLst xmlns:p="http://schemas.openxmlformats.org/presentationml/2006/main">
  <p:tag name="MH" val="20160511163204"/>
  <p:tag name="MH_LIBRARY" val="GRAPHIC"/>
  <p:tag name="MH_TYPE" val="Other"/>
  <p:tag name="MH_ORDER" val="6"/>
</p:tagLst>
</file>

<file path=ppt/tags/tag76.xml><?xml version="1.0" encoding="utf-8"?>
<p:tagLst xmlns:p="http://schemas.openxmlformats.org/presentationml/2006/main">
  <p:tag name="MH" val="20160511163204"/>
  <p:tag name="MH_LIBRARY" val="GRAPHIC"/>
  <p:tag name="MH_TYPE" val="Other"/>
  <p:tag name="MH_ORDER" val="5"/>
</p:tagLst>
</file>

<file path=ppt/tags/tag77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2"/>
</p:tagLst>
</file>

<file path=ppt/tags/tag78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3"/>
</p:tagLst>
</file>

<file path=ppt/tags/tag79.xml><?xml version="1.0" encoding="utf-8"?>
<p:tagLst xmlns:p="http://schemas.openxmlformats.org/presentationml/2006/main">
  <p:tag name="MH" val="20160511163204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2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COMMONDATA" val="eyJjb3VudCI6MSwiaGRpZCI6IjhhYzgyNjY3YjYxYzQ1YWIzNGYwNDE3NGUxYzcyZDRiIiwidXNlckNvdW50Ijox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2438</Words>
  <Application>WPS 演示</Application>
  <PresentationFormat>宽屏</PresentationFormat>
  <Paragraphs>351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思源黑体 CN Medium</vt:lpstr>
      <vt:lpstr>黑体</vt:lpstr>
      <vt:lpstr>Wingdings</vt:lpstr>
      <vt:lpstr>思源黑体 CN Bold</vt:lpstr>
      <vt:lpstr>Calibri</vt:lpstr>
      <vt:lpstr>等线</vt:lpstr>
      <vt:lpstr>Aller Light</vt:lpstr>
      <vt:lpstr>微软雅黑</vt:lpstr>
      <vt:lpstr>Arial Unicode MS</vt:lpstr>
      <vt:lpstr>Segoe Print</vt:lpstr>
      <vt:lpstr>思源黑体 CN Medium</vt:lpstr>
      <vt:lpstr>Office 主题​​</vt:lpstr>
      <vt:lpstr>StaticMetafile</vt:lpstr>
      <vt:lpstr>StaticMetafile</vt:lpstr>
      <vt:lpstr>StaticMetafile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赵毓靖</dc:creator>
  <cp:lastModifiedBy>Administrator</cp:lastModifiedBy>
  <cp:revision>207</cp:revision>
  <dcterms:created xsi:type="dcterms:W3CDTF">2023-07-04T11:55:00Z</dcterms:created>
  <dcterms:modified xsi:type="dcterms:W3CDTF">2002-12-09T01:01:48Z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7C4CCEC026510D175F00A46490752F2E_41</vt:lpwstr>
  </property>
  <property fmtid="{D5CDD505-2E9C-101B-9397-08002B2CF9AE}" pid="4" name="KSOTemplateUUID">
    <vt:lpwstr>v1.0_mb_Zfpo6d2sMsdyXULXfozY4g==</vt:lpwstr>
  </property>
</Properties>
</file>